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6" r:id="rId2"/>
    <p:sldId id="281" r:id="rId3"/>
    <p:sldId id="258" r:id="rId4"/>
    <p:sldId id="259" r:id="rId5"/>
    <p:sldId id="260" r:id="rId6"/>
    <p:sldId id="261" r:id="rId7"/>
    <p:sldId id="262" r:id="rId8"/>
    <p:sldId id="263" r:id="rId9"/>
    <p:sldId id="264" r:id="rId10"/>
    <p:sldId id="265" r:id="rId11"/>
    <p:sldId id="266" r:id="rId12"/>
    <p:sldId id="267" r:id="rId13"/>
    <p:sldId id="268" r:id="rId14"/>
    <p:sldId id="271" r:id="rId15"/>
    <p:sldId id="270" r:id="rId16"/>
    <p:sldId id="272" r:id="rId17"/>
    <p:sldId id="273" r:id="rId18"/>
    <p:sldId id="274" r:id="rId19"/>
    <p:sldId id="275" r:id="rId20"/>
    <p:sldId id="282" r:id="rId21"/>
    <p:sldId id="276" r:id="rId22"/>
    <p:sldId id="277" r:id="rId23"/>
    <p:sldId id="278" r:id="rId24"/>
    <p:sldId id="279" r:id="rId25"/>
    <p:sldId id="280"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9/17/2020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9/17/2020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9/17/2020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9/17/2020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9/17/2020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9/17/2020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9/17/2020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160EA64-D806-43AC-9DF2-F8C432F32B4C}" type="datetimeFigureOut">
              <a:rPr lang="en-US" dirty="0"/>
              <a:t>9/17/2020</a:t>
            </a:fld>
            <a:endParaRPr lang="en-US" dirty="0"/>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1160EA64-D806-43AC-9DF2-F8C432F32B4C}" type="datetimeFigureOut">
              <a:rPr lang="en-US" dirty="0"/>
              <a:pPr/>
              <a:t>9/17/2020</a:t>
            </a:fld>
            <a:endParaRPr lang="en-US" dirty="0"/>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9/17/2020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9/17/2020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9/17/2020</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57497"/>
            <a:ext cx="8991600" cy="1701931"/>
          </a:xfrm>
        </p:spPr>
        <p:txBody>
          <a:bodyPr>
            <a:normAutofit fontScale="90000"/>
          </a:bodyPr>
          <a:lstStyle/>
          <a:p>
            <a:r>
              <a:rPr lang="en-GB" dirty="0"/>
              <a:t>Uffington Church of England </a:t>
            </a:r>
            <a:br>
              <a:rPr lang="en-GB" dirty="0"/>
            </a:br>
            <a:r>
              <a:rPr lang="en-GB" dirty="0"/>
              <a:t>Primary School </a:t>
            </a:r>
          </a:p>
        </p:txBody>
      </p:sp>
      <p:sp>
        <p:nvSpPr>
          <p:cNvPr id="3" name="Subtitle 2"/>
          <p:cNvSpPr>
            <a:spLocks noGrp="1"/>
          </p:cNvSpPr>
          <p:nvPr>
            <p:ph type="subTitle" idx="1"/>
          </p:nvPr>
        </p:nvSpPr>
        <p:spPr>
          <a:xfrm>
            <a:off x="1600200" y="2053481"/>
            <a:ext cx="8991600" cy="3877056"/>
          </a:xfrm>
        </p:spPr>
        <p:txBody>
          <a:bodyPr>
            <a:noAutofit/>
          </a:bodyPr>
          <a:lstStyle/>
          <a:p>
            <a:r>
              <a:rPr lang="en-GB" sz="5000" dirty="0" smtClean="0"/>
              <a:t>KS1 Curriculum Meeting</a:t>
            </a:r>
          </a:p>
          <a:p>
            <a:r>
              <a:rPr lang="en-GB" sz="5000" smtClean="0"/>
              <a:t>September 2020</a:t>
            </a:r>
            <a:endParaRPr lang="en-GB" sz="5000" dirty="0"/>
          </a:p>
        </p:txBody>
      </p:sp>
    </p:spTree>
    <p:extLst>
      <p:ext uri="{BB962C8B-B14F-4D97-AF65-F5344CB8AC3E}">
        <p14:creationId xmlns:p14="http://schemas.microsoft.com/office/powerpoint/2010/main" val="311311414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Timetable</a:t>
            </a:r>
            <a:endParaRPr lang="en-GB" dirty="0"/>
          </a:p>
        </p:txBody>
      </p:sp>
      <p:sp>
        <p:nvSpPr>
          <p:cNvPr id="3" name="Content Placeholder 2"/>
          <p:cNvSpPr>
            <a:spLocks noGrp="1"/>
          </p:cNvSpPr>
          <p:nvPr>
            <p:ph idx="1"/>
          </p:nvPr>
        </p:nvSpPr>
        <p:spPr/>
        <p:txBody>
          <a:bodyPr/>
          <a:lstStyle/>
          <a:p>
            <a:r>
              <a:rPr lang="en-GB" dirty="0" smtClean="0"/>
              <a:t>In KS1, the children will have Phonics, English, Maths and Guided Reading sessions daily.</a:t>
            </a:r>
          </a:p>
          <a:p>
            <a:r>
              <a:rPr lang="en-GB" dirty="0" smtClean="0"/>
              <a:t>The Foundation Subjects (plus Science) will be taught in the afternoons.</a:t>
            </a:r>
          </a:p>
          <a:p>
            <a:r>
              <a:rPr lang="en-GB" dirty="0"/>
              <a:t>PE will be taught on Thursdays and Fridays</a:t>
            </a:r>
            <a:r>
              <a:rPr lang="en-GB" dirty="0" smtClean="0"/>
              <a:t>. For PE this year, we are asking for your children to arrive wearing their PE kit and school shoes. Trainers need to remain in school. After PE outdoors, your child can then change back into their school shoes.</a:t>
            </a:r>
            <a:endParaRPr lang="en-GB" dirty="0"/>
          </a:p>
          <a:p>
            <a:endParaRPr lang="en-GB" dirty="0" smtClean="0"/>
          </a:p>
        </p:txBody>
      </p:sp>
    </p:spTree>
    <p:extLst>
      <p:ext uri="{BB962C8B-B14F-4D97-AF65-F5344CB8AC3E}">
        <p14:creationId xmlns:p14="http://schemas.microsoft.com/office/powerpoint/2010/main" val="162902107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English: Writing</a:t>
            </a:r>
            <a:r>
              <a:rPr lang="en-GB" b="1" dirty="0" smtClean="0"/>
              <a:t> </a:t>
            </a:r>
            <a:r>
              <a:rPr lang="en-GB" b="1" u="sng" dirty="0"/>
              <a:t/>
            </a:r>
            <a:br>
              <a:rPr lang="en-GB" b="1" u="sng" dirty="0"/>
            </a:br>
            <a:endParaRPr lang="en-GB" dirty="0"/>
          </a:p>
        </p:txBody>
      </p:sp>
      <p:sp>
        <p:nvSpPr>
          <p:cNvPr id="3" name="Content Placeholder 2"/>
          <p:cNvSpPr>
            <a:spLocks noGrp="1"/>
          </p:cNvSpPr>
          <p:nvPr>
            <p:ph idx="1"/>
          </p:nvPr>
        </p:nvSpPr>
        <p:spPr/>
        <p:txBody>
          <a:bodyPr/>
          <a:lstStyle/>
          <a:p>
            <a:r>
              <a:rPr lang="en-GB" dirty="0"/>
              <a:t>Over the course of the year, we will study fiction, non-fiction and poetry text types, linked to the topic that we are learning.</a:t>
            </a:r>
          </a:p>
          <a:p>
            <a:endParaRPr lang="en-GB" dirty="0"/>
          </a:p>
        </p:txBody>
      </p:sp>
    </p:spTree>
    <p:extLst>
      <p:ext uri="{BB962C8B-B14F-4D97-AF65-F5344CB8AC3E}">
        <p14:creationId xmlns:p14="http://schemas.microsoft.com/office/powerpoint/2010/main" val="217639863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Handwriting</a:t>
            </a:r>
            <a:endParaRPr lang="en-GB" dirty="0"/>
          </a:p>
        </p:txBody>
      </p:sp>
      <p:pic>
        <p:nvPicPr>
          <p:cNvPr id="4" name="Content Placeholder 3"/>
          <p:cNvPicPr>
            <a:picLocks noGrp="1"/>
          </p:cNvPicPr>
          <p:nvPr>
            <p:ph idx="1"/>
          </p:nvPr>
        </p:nvPicPr>
        <p:blipFill>
          <a:blip r:embed="rId2"/>
          <a:stretch>
            <a:fillRect/>
          </a:stretch>
        </p:blipFill>
        <p:spPr>
          <a:xfrm>
            <a:off x="8782800" y="1019052"/>
            <a:ext cx="1080000" cy="1080000"/>
          </a:xfrm>
          <a:prstGeom prst="rect">
            <a:avLst/>
          </a:prstGeom>
        </p:spPr>
      </p:pic>
      <p:sp>
        <p:nvSpPr>
          <p:cNvPr id="5" name="Content Placeholder 2"/>
          <p:cNvSpPr txBox="1">
            <a:spLocks/>
          </p:cNvSpPr>
          <p:nvPr/>
        </p:nvSpPr>
        <p:spPr>
          <a:xfrm>
            <a:off x="2231136" y="2638044"/>
            <a:ext cx="7729728" cy="3101983"/>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lvl="0" fontAlgn="base"/>
            <a:r>
              <a:rPr lang="en-GB" dirty="0" smtClean="0"/>
              <a:t>Handwriting is a big focus across the school this year due to the school experience of 2020!</a:t>
            </a:r>
          </a:p>
          <a:p>
            <a:pPr lvl="0" fontAlgn="base"/>
            <a:r>
              <a:rPr lang="en-GB" dirty="0" smtClean="0"/>
              <a:t>We will be practise handwriting daily, focusing on: pencil grip, balancing letters on the lines and letter formation.</a:t>
            </a:r>
          </a:p>
          <a:p>
            <a:pPr lvl="0" fontAlgn="base"/>
            <a:r>
              <a:rPr lang="en-GB" dirty="0" smtClean="0"/>
              <a:t>Please </a:t>
            </a:r>
            <a:r>
              <a:rPr lang="en-GB" dirty="0"/>
              <a:t>encourage </a:t>
            </a:r>
            <a:r>
              <a:rPr lang="en-GB" dirty="0" smtClean="0"/>
              <a:t>your child </a:t>
            </a:r>
            <a:r>
              <a:rPr lang="en-GB" dirty="0"/>
              <a:t>to write in lower case cursive and not </a:t>
            </a:r>
            <a:r>
              <a:rPr lang="en-GB" dirty="0" smtClean="0"/>
              <a:t>capitals when writing at home. </a:t>
            </a:r>
            <a:endParaRPr lang="en-GB" dirty="0"/>
          </a:p>
          <a:p>
            <a:pPr lvl="0" fontAlgn="base"/>
            <a:r>
              <a:rPr lang="en-GB" dirty="0" smtClean="0"/>
              <a:t>Encourage your child </a:t>
            </a:r>
            <a:r>
              <a:rPr lang="en-GB" dirty="0"/>
              <a:t>to use the correct </a:t>
            </a:r>
            <a:r>
              <a:rPr lang="en-GB" dirty="0" smtClean="0"/>
              <a:t>pencil grip</a:t>
            </a:r>
            <a:r>
              <a:rPr lang="en-GB" dirty="0"/>
              <a:t>. </a:t>
            </a:r>
          </a:p>
          <a:p>
            <a:endParaRPr lang="en-GB" dirty="0"/>
          </a:p>
        </p:txBody>
      </p:sp>
    </p:spTree>
    <p:extLst>
      <p:ext uri="{BB962C8B-B14F-4D97-AF65-F5344CB8AC3E}">
        <p14:creationId xmlns:p14="http://schemas.microsoft.com/office/powerpoint/2010/main" val="108219706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 Year 1</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Year </a:t>
            </a:r>
            <a:r>
              <a:rPr lang="en-GB" dirty="0"/>
              <a:t>1 </a:t>
            </a:r>
          </a:p>
          <a:p>
            <a:r>
              <a:rPr lang="en-GB" dirty="0" smtClean="0"/>
              <a:t>Consolidation </a:t>
            </a:r>
            <a:r>
              <a:rPr lang="en-GB" dirty="0"/>
              <a:t>of sounds learnt in </a:t>
            </a:r>
            <a:r>
              <a:rPr lang="en-GB" dirty="0" smtClean="0"/>
              <a:t>Reception.</a:t>
            </a:r>
            <a:endParaRPr lang="en-GB" dirty="0"/>
          </a:p>
          <a:p>
            <a:r>
              <a:rPr lang="en-GB" dirty="0" smtClean="0"/>
              <a:t>Moving </a:t>
            </a:r>
            <a:r>
              <a:rPr lang="en-GB" dirty="0"/>
              <a:t>onto new sounds and alternative pronunciations of sounds.</a:t>
            </a:r>
          </a:p>
          <a:p>
            <a:r>
              <a:rPr lang="en-GB" dirty="0"/>
              <a:t>Terminology: </a:t>
            </a:r>
            <a:r>
              <a:rPr lang="en-GB" b="1" dirty="0"/>
              <a:t>digraph</a:t>
            </a:r>
            <a:r>
              <a:rPr lang="en-GB" dirty="0"/>
              <a:t>: two letters which make one sound; </a:t>
            </a:r>
            <a:r>
              <a:rPr lang="en-GB" b="1" dirty="0" err="1"/>
              <a:t>trigraph</a:t>
            </a:r>
            <a:r>
              <a:rPr lang="en-GB" dirty="0"/>
              <a:t>: two letters which make one sound split; </a:t>
            </a:r>
            <a:r>
              <a:rPr lang="en-GB" b="1" dirty="0"/>
              <a:t>vowel digraph</a:t>
            </a:r>
            <a:r>
              <a:rPr lang="en-GB" dirty="0"/>
              <a:t>: two letters, split, making one </a:t>
            </a:r>
            <a:r>
              <a:rPr lang="en-GB" dirty="0" smtClean="0"/>
              <a:t>sound.</a:t>
            </a:r>
          </a:p>
          <a:p>
            <a:r>
              <a:rPr lang="en-GB" dirty="0" smtClean="0"/>
              <a:t>The </a:t>
            </a:r>
            <a:r>
              <a:rPr lang="en-GB" dirty="0"/>
              <a:t>Year 1 children </a:t>
            </a:r>
            <a:r>
              <a:rPr lang="en-GB" dirty="0" smtClean="0"/>
              <a:t>are usually assessed </a:t>
            </a:r>
            <a:r>
              <a:rPr lang="en-GB" dirty="0"/>
              <a:t>in June by their class teachers for the National Phonics Screening Check. We will give you more information about this nearer to the time and the children will </a:t>
            </a:r>
            <a:r>
              <a:rPr lang="en-GB" dirty="0" smtClean="0"/>
              <a:t>be given opportunities to practise </a:t>
            </a:r>
            <a:r>
              <a:rPr lang="en-GB" dirty="0"/>
              <a:t>throughout the year.</a:t>
            </a:r>
          </a:p>
          <a:p>
            <a:endParaRPr lang="en-GB" dirty="0"/>
          </a:p>
        </p:txBody>
      </p:sp>
      <p:sp>
        <p:nvSpPr>
          <p:cNvPr id="4" name="Rectangle 2"/>
          <p:cNvSpPr>
            <a:spLocks noChangeArrowheads="1"/>
          </p:cNvSpPr>
          <p:nvPr/>
        </p:nvSpPr>
        <p:spPr bwMode="auto">
          <a:xfrm>
            <a:off x="315214" y="45104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2567766" tIns="45720" rIns="455469" bIns="0" numCol="1" anchor="ctr" anchorCtr="0" compatLnSpc="1">
            <a:prstTxWarp prst="textNoShape">
              <a:avLst/>
            </a:prstTxWarp>
            <a:spAutoFit/>
          </a:bodyPr>
          <a:lstStyle/>
          <a:p>
            <a:endParaRPr lang="en-GB"/>
          </a:p>
        </p:txBody>
      </p:sp>
      <p:pic>
        <p:nvPicPr>
          <p:cNvPr id="2049" name="Picture 9057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0953" y="1019052"/>
            <a:ext cx="910691" cy="108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966922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 Year 2</a:t>
            </a:r>
            <a:endParaRPr lang="en-GB" dirty="0"/>
          </a:p>
        </p:txBody>
      </p:sp>
      <p:sp>
        <p:nvSpPr>
          <p:cNvPr id="3" name="Content Placeholder 2"/>
          <p:cNvSpPr>
            <a:spLocks noGrp="1"/>
          </p:cNvSpPr>
          <p:nvPr>
            <p:ph idx="1"/>
          </p:nvPr>
        </p:nvSpPr>
        <p:spPr/>
        <p:txBody>
          <a:bodyPr/>
          <a:lstStyle/>
          <a:p>
            <a:pPr marL="0" lvl="0" indent="0" fontAlgn="base">
              <a:buNone/>
            </a:pPr>
            <a:r>
              <a:rPr lang="en-GB" dirty="0"/>
              <a:t>Year 2 </a:t>
            </a:r>
          </a:p>
          <a:p>
            <a:r>
              <a:rPr lang="en-GB" dirty="0" smtClean="0"/>
              <a:t>Due to the current situation, the Year 2 pupils will be required to take the Phonics Screening Check that they were due to sit in June 2020 by the end of Autumn Term 2 (December 2020).</a:t>
            </a:r>
          </a:p>
          <a:p>
            <a:r>
              <a:rPr lang="en-GB" dirty="0" smtClean="0"/>
              <a:t>Consolidation </a:t>
            </a:r>
            <a:r>
              <a:rPr lang="en-GB" dirty="0"/>
              <a:t>of sounds learnt in Year 1 </a:t>
            </a:r>
          </a:p>
          <a:p>
            <a:r>
              <a:rPr lang="en-GB" dirty="0" smtClean="0"/>
              <a:t>Alternative </a:t>
            </a:r>
            <a:r>
              <a:rPr lang="en-GB" dirty="0"/>
              <a:t>spellings of sounds </a:t>
            </a:r>
            <a:r>
              <a:rPr lang="en-GB" dirty="0" smtClean="0"/>
              <a:t>(Phase </a:t>
            </a:r>
            <a:r>
              <a:rPr lang="en-GB" dirty="0"/>
              <a:t>5) </a:t>
            </a:r>
          </a:p>
          <a:p>
            <a:r>
              <a:rPr lang="en-GB" dirty="0" smtClean="0"/>
              <a:t>Suffixes </a:t>
            </a:r>
            <a:r>
              <a:rPr lang="en-GB" dirty="0"/>
              <a:t>and plurals </a:t>
            </a:r>
            <a:r>
              <a:rPr lang="en-GB" dirty="0" smtClean="0"/>
              <a:t>(Phase </a:t>
            </a:r>
            <a:r>
              <a:rPr lang="en-GB" dirty="0"/>
              <a:t>6) </a:t>
            </a:r>
          </a:p>
          <a:p>
            <a:endParaRPr lang="en-GB" dirty="0"/>
          </a:p>
        </p:txBody>
      </p:sp>
      <p:pic>
        <p:nvPicPr>
          <p:cNvPr id="4" name="Picture 9057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8919319" y="1019052"/>
            <a:ext cx="910691" cy="108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22167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 Reading</a:t>
            </a:r>
            <a:endParaRPr lang="en-GB" dirty="0"/>
          </a:p>
        </p:txBody>
      </p:sp>
      <p:sp>
        <p:nvSpPr>
          <p:cNvPr id="3" name="Content Placeholder 2"/>
          <p:cNvSpPr>
            <a:spLocks noGrp="1"/>
          </p:cNvSpPr>
          <p:nvPr>
            <p:ph idx="1"/>
          </p:nvPr>
        </p:nvSpPr>
        <p:spPr/>
        <p:txBody>
          <a:bodyPr/>
          <a:lstStyle/>
          <a:p>
            <a:pPr marL="0" indent="0">
              <a:buNone/>
            </a:pPr>
            <a:r>
              <a:rPr lang="en-GB" dirty="0"/>
              <a:t>The </a:t>
            </a:r>
            <a:r>
              <a:rPr lang="en-GB" dirty="0" smtClean="0"/>
              <a:t>National Curriculum Programmes </a:t>
            </a:r>
            <a:r>
              <a:rPr lang="en-GB" dirty="0"/>
              <a:t>of </a:t>
            </a:r>
            <a:r>
              <a:rPr lang="en-GB" dirty="0" smtClean="0"/>
              <a:t>Study </a:t>
            </a:r>
            <a:r>
              <a:rPr lang="en-GB" dirty="0"/>
              <a:t>for reading at </a:t>
            </a:r>
            <a:r>
              <a:rPr lang="en-GB" dirty="0" smtClean="0"/>
              <a:t>Key </a:t>
            </a:r>
            <a:r>
              <a:rPr lang="en-GB" dirty="0"/>
              <a:t>S</a:t>
            </a:r>
            <a:r>
              <a:rPr lang="en-GB" dirty="0" smtClean="0"/>
              <a:t>tages </a:t>
            </a:r>
            <a:r>
              <a:rPr lang="en-GB" dirty="0"/>
              <a:t>1 and 2 consist of </a:t>
            </a:r>
            <a:r>
              <a:rPr lang="en-GB" dirty="0" smtClean="0"/>
              <a:t>two key elements:</a:t>
            </a:r>
            <a:endParaRPr lang="en-GB" dirty="0"/>
          </a:p>
          <a:p>
            <a:pPr lvl="0" fontAlgn="base"/>
            <a:r>
              <a:rPr lang="en-GB" dirty="0"/>
              <a:t>W</a:t>
            </a:r>
            <a:r>
              <a:rPr lang="en-GB" dirty="0" smtClean="0"/>
              <a:t>ord </a:t>
            </a:r>
            <a:r>
              <a:rPr lang="en-GB" dirty="0"/>
              <a:t>reading </a:t>
            </a:r>
          </a:p>
          <a:p>
            <a:pPr lvl="0" fontAlgn="base"/>
            <a:r>
              <a:rPr lang="en-GB" dirty="0"/>
              <a:t>C</a:t>
            </a:r>
            <a:r>
              <a:rPr lang="en-GB" dirty="0" smtClean="0"/>
              <a:t>omprehension </a:t>
            </a:r>
            <a:r>
              <a:rPr lang="en-GB" dirty="0"/>
              <a:t>(both listening and reading). </a:t>
            </a:r>
          </a:p>
          <a:p>
            <a:endParaRPr lang="en-GB" dirty="0"/>
          </a:p>
        </p:txBody>
      </p:sp>
      <p:pic>
        <p:nvPicPr>
          <p:cNvPr id="4" name="Picture 3"/>
          <p:cNvPicPr/>
          <p:nvPr/>
        </p:nvPicPr>
        <p:blipFill>
          <a:blip r:embed="rId2"/>
          <a:stretch>
            <a:fillRect/>
          </a:stretch>
        </p:blipFill>
        <p:spPr>
          <a:xfrm>
            <a:off x="8227859" y="1019052"/>
            <a:ext cx="1620000" cy="1080000"/>
          </a:xfrm>
          <a:prstGeom prst="rect">
            <a:avLst/>
          </a:prstGeom>
        </p:spPr>
      </p:pic>
    </p:spTree>
    <p:extLst>
      <p:ext uri="{BB962C8B-B14F-4D97-AF65-F5344CB8AC3E}">
        <p14:creationId xmlns:p14="http://schemas.microsoft.com/office/powerpoint/2010/main" val="20530353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comprehension</a:t>
            </a:r>
            <a:endParaRPr lang="en-GB" dirty="0"/>
          </a:p>
        </p:txBody>
      </p:sp>
      <p:sp>
        <p:nvSpPr>
          <p:cNvPr id="3" name="Content Placeholder 2"/>
          <p:cNvSpPr>
            <a:spLocks noGrp="1"/>
          </p:cNvSpPr>
          <p:nvPr>
            <p:ph idx="1"/>
          </p:nvPr>
        </p:nvSpPr>
        <p:spPr/>
        <p:txBody>
          <a:bodyPr>
            <a:normAutofit fontScale="92500" lnSpcReduction="20000"/>
          </a:bodyPr>
          <a:lstStyle/>
          <a:p>
            <a:r>
              <a:rPr lang="en-GB" dirty="0"/>
              <a:t>Good comprehension draws from linguistic knowledge (in particular of vocabulary and grammar) and on knowledge of the world. </a:t>
            </a:r>
            <a:endParaRPr lang="en-GB" dirty="0" smtClean="0"/>
          </a:p>
          <a:p>
            <a:r>
              <a:rPr lang="en-GB" dirty="0" smtClean="0"/>
              <a:t>Comprehension </a:t>
            </a:r>
            <a:r>
              <a:rPr lang="en-GB" dirty="0"/>
              <a:t>skills develop through pupils’ experience of high-quality discussion with the teacher, as well as from reading and discussing a range of stories, poems and non-fiction. </a:t>
            </a:r>
            <a:endParaRPr lang="en-GB" dirty="0" smtClean="0"/>
          </a:p>
          <a:p>
            <a:r>
              <a:rPr lang="en-GB" dirty="0" smtClean="0"/>
              <a:t>All </a:t>
            </a:r>
            <a:r>
              <a:rPr lang="en-GB" dirty="0"/>
              <a:t>pupils must be encouraged to read widely across both fiction and non-fiction to develop their knowledge of themselves and the world in which they live, to establish an appreciation and love of reading, and to gain knowledge across the curriculum. </a:t>
            </a:r>
            <a:endParaRPr lang="en-GB" dirty="0" smtClean="0"/>
          </a:p>
          <a:p>
            <a:r>
              <a:rPr lang="en-GB" dirty="0" smtClean="0"/>
              <a:t>Reading </a:t>
            </a:r>
            <a:r>
              <a:rPr lang="en-GB" dirty="0"/>
              <a:t>widely and often increases pupils’ vocabulary because they encounter words they would rarely hear or use in everyday speech. Reading also feeds pupils’ imagination and </a:t>
            </a:r>
            <a:r>
              <a:rPr lang="en-GB" dirty="0" smtClean="0"/>
              <a:t>enables them to become better writers. </a:t>
            </a:r>
            <a:endParaRPr lang="en-GB" dirty="0"/>
          </a:p>
          <a:p>
            <a:endParaRPr lang="en-GB" dirty="0"/>
          </a:p>
        </p:txBody>
      </p:sp>
    </p:spTree>
    <p:extLst>
      <p:ext uri="{BB962C8B-B14F-4D97-AF65-F5344CB8AC3E}">
        <p14:creationId xmlns:p14="http://schemas.microsoft.com/office/powerpoint/2010/main" val="374732323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 we promote reading in KS1?</a:t>
            </a:r>
            <a:endParaRPr lang="en-GB" dirty="0"/>
          </a:p>
        </p:txBody>
      </p:sp>
      <p:sp>
        <p:nvSpPr>
          <p:cNvPr id="3" name="Content Placeholder 2"/>
          <p:cNvSpPr>
            <a:spLocks noGrp="1"/>
          </p:cNvSpPr>
          <p:nvPr>
            <p:ph idx="1"/>
          </p:nvPr>
        </p:nvSpPr>
        <p:spPr/>
        <p:txBody>
          <a:bodyPr>
            <a:normAutofit/>
          </a:bodyPr>
          <a:lstStyle/>
          <a:p>
            <a:pPr fontAlgn="base"/>
            <a:r>
              <a:rPr lang="en-GB" dirty="0" smtClean="0"/>
              <a:t>We have had to embrace online reading through Bug Club and the children have responded well to this. Please </a:t>
            </a:r>
            <a:r>
              <a:rPr lang="en-GB" dirty="0"/>
              <a:t>log-on </a:t>
            </a:r>
            <a:r>
              <a:rPr lang="en-GB" dirty="0" smtClean="0"/>
              <a:t>regularly and aim </a:t>
            </a:r>
            <a:r>
              <a:rPr lang="en-GB" dirty="0"/>
              <a:t>to read with your child 5 days a week for 10 minutes at a time</a:t>
            </a:r>
            <a:r>
              <a:rPr lang="en-GB" dirty="0" smtClean="0"/>
              <a:t>. </a:t>
            </a:r>
          </a:p>
          <a:p>
            <a:pPr fontAlgn="base"/>
            <a:r>
              <a:rPr lang="en-GB" dirty="0" smtClean="0"/>
              <a:t>Whole class guided reading will be done and this will focus on reading comprehension </a:t>
            </a:r>
            <a:r>
              <a:rPr lang="en-GB" dirty="0"/>
              <a:t>involves reading for meaning and purpose</a:t>
            </a:r>
            <a:r>
              <a:rPr lang="en-GB" dirty="0" smtClean="0"/>
              <a:t>.</a:t>
            </a:r>
          </a:p>
          <a:p>
            <a:pPr fontAlgn="base"/>
            <a:r>
              <a:rPr lang="en-GB" dirty="0" smtClean="0"/>
              <a:t>Individual reading books will be given out in school but these will not be sent home.</a:t>
            </a:r>
          </a:p>
          <a:p>
            <a:endParaRPr lang="en-GB" dirty="0"/>
          </a:p>
        </p:txBody>
      </p:sp>
    </p:spTree>
    <p:extLst>
      <p:ext uri="{BB962C8B-B14F-4D97-AF65-F5344CB8AC3E}">
        <p14:creationId xmlns:p14="http://schemas.microsoft.com/office/powerpoint/2010/main" val="183433835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Maths</a:t>
            </a:r>
            <a:endParaRPr lang="en-GB" dirty="0"/>
          </a:p>
        </p:txBody>
      </p:sp>
      <p:sp>
        <p:nvSpPr>
          <p:cNvPr id="3" name="Content Placeholder 2"/>
          <p:cNvSpPr>
            <a:spLocks noGrp="1"/>
          </p:cNvSpPr>
          <p:nvPr>
            <p:ph idx="1"/>
          </p:nvPr>
        </p:nvSpPr>
        <p:spPr/>
        <p:txBody>
          <a:bodyPr/>
          <a:lstStyle/>
          <a:p>
            <a:pPr lvl="0" fontAlgn="base"/>
            <a:r>
              <a:rPr lang="en-GB" dirty="0"/>
              <a:t>Maths is taught through daily maths lessons.</a:t>
            </a:r>
          </a:p>
          <a:p>
            <a:pPr lvl="0" fontAlgn="base"/>
            <a:r>
              <a:rPr lang="en-GB" dirty="0"/>
              <a:t>A range of equipment and resources are used within the classroom. </a:t>
            </a:r>
          </a:p>
          <a:p>
            <a:pPr lvl="0" fontAlgn="base"/>
            <a:r>
              <a:rPr lang="en-GB" dirty="0"/>
              <a:t>The children will work with all four operations (x, ÷, +, -). </a:t>
            </a:r>
          </a:p>
          <a:p>
            <a:pPr lvl="0" fontAlgn="base"/>
            <a:r>
              <a:rPr lang="en-GB" dirty="0"/>
              <a:t>Children are encouraged to use mental skills where ever possible. </a:t>
            </a:r>
          </a:p>
          <a:p>
            <a:endParaRPr lang="en-GB" dirty="0"/>
          </a:p>
        </p:txBody>
      </p:sp>
    </p:spTree>
    <p:extLst>
      <p:ext uri="{BB962C8B-B14F-4D97-AF65-F5344CB8AC3E}">
        <p14:creationId xmlns:p14="http://schemas.microsoft.com/office/powerpoint/2010/main" val="137800773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Curriculum content for maths</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a:t>During KS1 children will cover the following areas: </a:t>
            </a:r>
          </a:p>
          <a:p>
            <a:pPr marL="0" indent="0">
              <a:buNone/>
            </a:pPr>
            <a:r>
              <a:rPr lang="en-GB" dirty="0" smtClean="0"/>
              <a:t>Place </a:t>
            </a:r>
            <a:r>
              <a:rPr lang="en-GB" dirty="0"/>
              <a:t>Value </a:t>
            </a:r>
          </a:p>
          <a:p>
            <a:r>
              <a:rPr lang="en-GB" dirty="0"/>
              <a:t>Year </a:t>
            </a:r>
            <a:r>
              <a:rPr lang="en-GB" dirty="0" smtClean="0"/>
              <a:t>1:	Count</a:t>
            </a:r>
            <a:r>
              <a:rPr lang="en-GB" dirty="0"/>
              <a:t>, read and write numbers to 100 </a:t>
            </a:r>
          </a:p>
          <a:p>
            <a:pPr marL="685800" lvl="3" indent="0">
              <a:buNone/>
            </a:pPr>
            <a:r>
              <a:rPr lang="en-GB" dirty="0" smtClean="0"/>
              <a:t>	Count </a:t>
            </a:r>
            <a:r>
              <a:rPr lang="en-GB" dirty="0"/>
              <a:t>in multiples of 2, 5 and 10 -1 more/1 less </a:t>
            </a:r>
          </a:p>
          <a:p>
            <a:r>
              <a:rPr lang="en-GB" dirty="0"/>
              <a:t>Year </a:t>
            </a:r>
            <a:r>
              <a:rPr lang="en-GB" dirty="0" smtClean="0"/>
              <a:t>2:	Compare </a:t>
            </a:r>
            <a:r>
              <a:rPr lang="en-GB" dirty="0"/>
              <a:t>and order numbers 0-100 using &lt; ,&gt; and =</a:t>
            </a:r>
          </a:p>
          <a:p>
            <a:pPr marL="0" indent="0">
              <a:buNone/>
            </a:pPr>
            <a:r>
              <a:rPr lang="en-GB" dirty="0"/>
              <a:t>	</a:t>
            </a:r>
            <a:r>
              <a:rPr lang="en-GB" dirty="0" smtClean="0"/>
              <a:t>Know </a:t>
            </a:r>
            <a:r>
              <a:rPr lang="en-GB" dirty="0"/>
              <a:t>what each digit in a two digit number </a:t>
            </a:r>
            <a:r>
              <a:rPr lang="en-GB" dirty="0" smtClean="0"/>
              <a:t>represents (Tens / Ones)</a:t>
            </a:r>
            <a:endParaRPr lang="en-GB" dirty="0"/>
          </a:p>
          <a:p>
            <a:pPr marL="0" indent="0">
              <a:buNone/>
            </a:pPr>
            <a:r>
              <a:rPr lang="en-GB" dirty="0" smtClean="0"/>
              <a:t>Addition </a:t>
            </a:r>
            <a:r>
              <a:rPr lang="en-GB" dirty="0"/>
              <a:t>and Subtraction</a:t>
            </a:r>
          </a:p>
          <a:p>
            <a:r>
              <a:rPr lang="en-GB" dirty="0"/>
              <a:t>Year </a:t>
            </a:r>
            <a:r>
              <a:rPr lang="en-GB" dirty="0" smtClean="0"/>
              <a:t>1:	Add </a:t>
            </a:r>
            <a:r>
              <a:rPr lang="en-GB" dirty="0"/>
              <a:t>and subtract 1 digit and 2 digit numbers below </a:t>
            </a:r>
            <a:r>
              <a:rPr lang="en-GB" dirty="0" smtClean="0"/>
              <a:t>20</a:t>
            </a:r>
          </a:p>
          <a:p>
            <a:pPr marL="685800" lvl="3" indent="0">
              <a:buNone/>
            </a:pPr>
            <a:r>
              <a:rPr lang="en-GB" dirty="0"/>
              <a:t>	</a:t>
            </a:r>
            <a:r>
              <a:rPr lang="en-GB" dirty="0" smtClean="0"/>
              <a:t>Number </a:t>
            </a:r>
            <a:r>
              <a:rPr lang="en-GB" dirty="0"/>
              <a:t>bonds to 20 </a:t>
            </a:r>
          </a:p>
          <a:p>
            <a:r>
              <a:rPr lang="en-GB" dirty="0"/>
              <a:t>Year </a:t>
            </a:r>
            <a:r>
              <a:rPr lang="en-GB" dirty="0" smtClean="0"/>
              <a:t>2:	Add </a:t>
            </a:r>
            <a:r>
              <a:rPr lang="en-GB" dirty="0"/>
              <a:t>and subtract two digit numbers </a:t>
            </a:r>
          </a:p>
          <a:p>
            <a:endParaRPr lang="en-GB" dirty="0"/>
          </a:p>
        </p:txBody>
      </p:sp>
    </p:spTree>
    <p:extLst>
      <p:ext uri="{BB962C8B-B14F-4D97-AF65-F5344CB8AC3E}">
        <p14:creationId xmlns:p14="http://schemas.microsoft.com/office/powerpoint/2010/main" val="389502618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Curriculum content for maths</a:t>
            </a:r>
            <a:endParaRPr lang="en-GB" dirty="0"/>
          </a:p>
        </p:txBody>
      </p:sp>
      <p:sp>
        <p:nvSpPr>
          <p:cNvPr id="3" name="Content Placeholder 2"/>
          <p:cNvSpPr>
            <a:spLocks noGrp="1"/>
          </p:cNvSpPr>
          <p:nvPr>
            <p:ph idx="1"/>
          </p:nvPr>
        </p:nvSpPr>
        <p:spPr/>
        <p:txBody>
          <a:bodyPr>
            <a:normAutofit fontScale="92500" lnSpcReduction="20000"/>
          </a:bodyPr>
          <a:lstStyle/>
          <a:p>
            <a:pPr marL="0" lvl="0" indent="0" fontAlgn="base">
              <a:buNone/>
            </a:pPr>
            <a:r>
              <a:rPr lang="en-GB" dirty="0"/>
              <a:t>Multiplication and division 	</a:t>
            </a:r>
          </a:p>
          <a:p>
            <a:r>
              <a:rPr lang="en-GB" dirty="0"/>
              <a:t>Year </a:t>
            </a:r>
            <a:r>
              <a:rPr lang="en-GB" dirty="0" smtClean="0"/>
              <a:t>1:	Grouping </a:t>
            </a:r>
            <a:r>
              <a:rPr lang="en-GB" dirty="0"/>
              <a:t>and sharing using concrete objects</a:t>
            </a:r>
          </a:p>
          <a:p>
            <a:r>
              <a:rPr lang="en-GB" dirty="0"/>
              <a:t>Year </a:t>
            </a:r>
            <a:r>
              <a:rPr lang="en-GB" dirty="0" smtClean="0"/>
              <a:t>2:	Recall </a:t>
            </a:r>
            <a:r>
              <a:rPr lang="en-GB" dirty="0"/>
              <a:t>multiplication and division facts for 2,5 and 10</a:t>
            </a:r>
          </a:p>
          <a:p>
            <a:pPr marL="0" lvl="0" indent="0" fontAlgn="base">
              <a:buNone/>
            </a:pPr>
            <a:r>
              <a:rPr lang="en-GB" dirty="0"/>
              <a:t>Fractions </a:t>
            </a:r>
          </a:p>
          <a:p>
            <a:r>
              <a:rPr lang="en-GB" dirty="0"/>
              <a:t>Year </a:t>
            </a:r>
            <a:r>
              <a:rPr lang="en-GB" dirty="0" smtClean="0"/>
              <a:t>1:	Knowing ½ and ¼ of a shape and a set of objects </a:t>
            </a:r>
            <a:endParaRPr lang="en-GB" dirty="0"/>
          </a:p>
          <a:p>
            <a:r>
              <a:rPr lang="en-GB" dirty="0"/>
              <a:t>Year </a:t>
            </a:r>
            <a:r>
              <a:rPr lang="en-GB" dirty="0" smtClean="0"/>
              <a:t>2:	Being able to calculate and write </a:t>
            </a:r>
            <a:r>
              <a:rPr lang="en-GB" dirty="0"/>
              <a:t>simple fractions </a:t>
            </a:r>
          </a:p>
          <a:p>
            <a:pPr marL="0" lvl="0" indent="0" fontAlgn="base">
              <a:buNone/>
            </a:pPr>
            <a:r>
              <a:rPr lang="en-GB" dirty="0"/>
              <a:t>Measurement </a:t>
            </a:r>
          </a:p>
          <a:p>
            <a:r>
              <a:rPr lang="en-GB" dirty="0"/>
              <a:t>Year </a:t>
            </a:r>
            <a:r>
              <a:rPr lang="en-GB" dirty="0" smtClean="0"/>
              <a:t>1:	Tell </a:t>
            </a:r>
            <a:r>
              <a:rPr lang="en-GB" dirty="0"/>
              <a:t>the time to the hour and half hour </a:t>
            </a:r>
            <a:endParaRPr lang="en-GB" dirty="0" smtClean="0"/>
          </a:p>
          <a:p>
            <a:r>
              <a:rPr lang="en-GB" dirty="0" smtClean="0"/>
              <a:t>Year 2:	Tell </a:t>
            </a:r>
            <a:r>
              <a:rPr lang="en-GB" dirty="0"/>
              <a:t>the time to </a:t>
            </a:r>
            <a:r>
              <a:rPr lang="en-GB" dirty="0" smtClean="0"/>
              <a:t>the nearest </a:t>
            </a:r>
            <a:r>
              <a:rPr lang="en-GB" dirty="0"/>
              <a:t>five minutes </a:t>
            </a:r>
          </a:p>
          <a:p>
            <a:endParaRPr lang="en-GB" dirty="0"/>
          </a:p>
        </p:txBody>
      </p:sp>
    </p:spTree>
    <p:extLst>
      <p:ext uri="{BB962C8B-B14F-4D97-AF65-F5344CB8AC3E}">
        <p14:creationId xmlns:p14="http://schemas.microsoft.com/office/powerpoint/2010/main" val="31368069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Curriculum content for maths</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Geometry </a:t>
            </a:r>
            <a:endParaRPr lang="en-GB" dirty="0"/>
          </a:p>
          <a:p>
            <a:r>
              <a:rPr lang="en-GB" dirty="0"/>
              <a:t>Year </a:t>
            </a:r>
            <a:r>
              <a:rPr lang="en-GB" dirty="0" smtClean="0"/>
              <a:t>1: Recognise </a:t>
            </a:r>
            <a:r>
              <a:rPr lang="en-GB" dirty="0"/>
              <a:t>and name 2D and 3D shapes</a:t>
            </a:r>
          </a:p>
          <a:p>
            <a:pPr marL="0" indent="0">
              <a:buNone/>
            </a:pPr>
            <a:r>
              <a:rPr lang="en-GB" dirty="0"/>
              <a:t>	</a:t>
            </a:r>
            <a:r>
              <a:rPr lang="en-GB" dirty="0" smtClean="0"/>
              <a:t>Whole</a:t>
            </a:r>
            <a:r>
              <a:rPr lang="en-GB" dirty="0"/>
              <a:t>, half, quarter and three quarter turns </a:t>
            </a:r>
          </a:p>
          <a:p>
            <a:r>
              <a:rPr lang="en-GB" dirty="0"/>
              <a:t>Year </a:t>
            </a:r>
            <a:r>
              <a:rPr lang="en-GB" dirty="0" smtClean="0"/>
              <a:t>2:	Describe </a:t>
            </a:r>
            <a:r>
              <a:rPr lang="en-GB" dirty="0"/>
              <a:t>and sort 2D and 3D </a:t>
            </a:r>
            <a:r>
              <a:rPr lang="en-GB" dirty="0" smtClean="0"/>
              <a:t>shapes</a:t>
            </a:r>
          </a:p>
          <a:p>
            <a:pPr marL="0" indent="0">
              <a:buNone/>
            </a:pPr>
            <a:r>
              <a:rPr lang="en-GB" dirty="0" smtClean="0"/>
              <a:t>	Clockwise </a:t>
            </a:r>
            <a:r>
              <a:rPr lang="en-GB" dirty="0"/>
              <a:t>and anti-clockwise </a:t>
            </a:r>
          </a:p>
          <a:p>
            <a:pPr marL="0" indent="0">
              <a:buNone/>
            </a:pPr>
            <a:r>
              <a:rPr lang="en-GB" dirty="0" smtClean="0"/>
              <a:t>Statistics </a:t>
            </a:r>
            <a:endParaRPr lang="en-GB" dirty="0"/>
          </a:p>
          <a:p>
            <a:r>
              <a:rPr lang="en-GB" dirty="0"/>
              <a:t>Year </a:t>
            </a:r>
            <a:r>
              <a:rPr lang="en-GB" dirty="0" smtClean="0"/>
              <a:t>2:	Interpreting and creating pictograms</a:t>
            </a:r>
            <a:r>
              <a:rPr lang="en-GB" dirty="0"/>
              <a:t>, tally </a:t>
            </a:r>
            <a:r>
              <a:rPr lang="en-GB" dirty="0" smtClean="0"/>
              <a:t>charts and block </a:t>
            </a:r>
            <a:r>
              <a:rPr lang="en-GB" dirty="0"/>
              <a:t>graphs </a:t>
            </a:r>
          </a:p>
          <a:p>
            <a:endParaRPr lang="en-GB" dirty="0"/>
          </a:p>
        </p:txBody>
      </p:sp>
    </p:spTree>
    <p:extLst>
      <p:ext uri="{BB962C8B-B14F-4D97-AF65-F5344CB8AC3E}">
        <p14:creationId xmlns:p14="http://schemas.microsoft.com/office/powerpoint/2010/main" val="25985444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scientifically</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During </a:t>
            </a:r>
            <a:r>
              <a:rPr lang="en-GB" dirty="0"/>
              <a:t>years 1 and 2, pupils should be taught to use the following practical scientific methods, processes and skills through the teaching of the programme of study content: </a:t>
            </a:r>
          </a:p>
          <a:p>
            <a:pPr lvl="0"/>
            <a:r>
              <a:rPr lang="en-GB" dirty="0"/>
              <a:t>asking simple questions and recognising that they can be answered in different ways </a:t>
            </a:r>
          </a:p>
          <a:p>
            <a:pPr lvl="0"/>
            <a:r>
              <a:rPr lang="en-GB" dirty="0"/>
              <a:t>observing closely, using simple equipment </a:t>
            </a:r>
          </a:p>
          <a:p>
            <a:pPr lvl="0"/>
            <a:r>
              <a:rPr lang="en-GB" dirty="0"/>
              <a:t>performing simple tests </a:t>
            </a:r>
          </a:p>
          <a:p>
            <a:pPr lvl="0"/>
            <a:r>
              <a:rPr lang="en-GB" dirty="0"/>
              <a:t>identifying and classifying </a:t>
            </a:r>
          </a:p>
          <a:p>
            <a:pPr lvl="0"/>
            <a:r>
              <a:rPr lang="en-GB" dirty="0"/>
              <a:t>using their observations and ideas to suggest answers to questions </a:t>
            </a:r>
          </a:p>
          <a:p>
            <a:pPr lvl="0"/>
            <a:r>
              <a:rPr lang="en-GB" dirty="0"/>
              <a:t>gathering and recording data to help in answering questions</a:t>
            </a:r>
          </a:p>
          <a:p>
            <a:endParaRPr lang="en-GB" dirty="0"/>
          </a:p>
        </p:txBody>
      </p:sp>
    </p:spTree>
    <p:extLst>
      <p:ext uri="{BB962C8B-B14F-4D97-AF65-F5344CB8AC3E}">
        <p14:creationId xmlns:p14="http://schemas.microsoft.com/office/powerpoint/2010/main" val="157227842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the science curriculum content is taught</a:t>
            </a:r>
            <a:endParaRPr lang="en-GB" dirty="0"/>
          </a:p>
        </p:txBody>
      </p:sp>
      <p:sp>
        <p:nvSpPr>
          <p:cNvPr id="3" name="Content Placeholder 2"/>
          <p:cNvSpPr>
            <a:spLocks noGrp="1"/>
          </p:cNvSpPr>
          <p:nvPr>
            <p:ph idx="1"/>
          </p:nvPr>
        </p:nvSpPr>
        <p:spPr/>
        <p:txBody>
          <a:bodyPr/>
          <a:lstStyle/>
          <a:p>
            <a:r>
              <a:rPr lang="en-GB" dirty="0" smtClean="0"/>
              <a:t>In KS1, the children do not have discrete Science lessons, like they do in KS2. </a:t>
            </a:r>
            <a:endParaRPr lang="en-GB" dirty="0"/>
          </a:p>
          <a:p>
            <a:r>
              <a:rPr lang="en-GB" dirty="0" smtClean="0"/>
              <a:t>The children will be taught the relevant Science content, through their topic lessons. </a:t>
            </a:r>
            <a:endParaRPr lang="en-GB" dirty="0"/>
          </a:p>
          <a:p>
            <a:r>
              <a:rPr lang="en-GB" dirty="0" smtClean="0"/>
              <a:t>Topic is a combination of Science, Geography and History curriculum content.</a:t>
            </a:r>
          </a:p>
        </p:txBody>
      </p:sp>
    </p:spTree>
    <p:extLst>
      <p:ext uri="{BB962C8B-B14F-4D97-AF65-F5344CB8AC3E}">
        <p14:creationId xmlns:p14="http://schemas.microsoft.com/office/powerpoint/2010/main" val="302433485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Foundation subjects</a:t>
            </a:r>
            <a:endParaRPr lang="en-GB" dirty="0"/>
          </a:p>
        </p:txBody>
      </p:sp>
      <p:sp>
        <p:nvSpPr>
          <p:cNvPr id="3" name="Content Placeholder 2"/>
          <p:cNvSpPr>
            <a:spLocks noGrp="1"/>
          </p:cNvSpPr>
          <p:nvPr>
            <p:ph idx="1"/>
          </p:nvPr>
        </p:nvSpPr>
        <p:spPr/>
        <p:txBody>
          <a:bodyPr/>
          <a:lstStyle/>
          <a:p>
            <a:r>
              <a:rPr lang="en-GB" dirty="0" smtClean="0"/>
              <a:t>The Humanities: Geography and History</a:t>
            </a:r>
          </a:p>
          <a:p>
            <a:r>
              <a:rPr lang="en-GB" dirty="0" smtClean="0"/>
              <a:t>The Arts: Art and Music</a:t>
            </a:r>
          </a:p>
          <a:p>
            <a:r>
              <a:rPr lang="en-GB" dirty="0"/>
              <a:t>RE</a:t>
            </a:r>
          </a:p>
          <a:p>
            <a:r>
              <a:rPr lang="en-GB" dirty="0"/>
              <a:t>PE</a:t>
            </a:r>
          </a:p>
          <a:p>
            <a:r>
              <a:rPr lang="en-GB" dirty="0"/>
              <a:t>DT</a:t>
            </a:r>
          </a:p>
          <a:p>
            <a:r>
              <a:rPr lang="en-GB" dirty="0" smtClean="0"/>
              <a:t>Computing</a:t>
            </a:r>
            <a:endParaRPr lang="en-GB" dirty="0"/>
          </a:p>
        </p:txBody>
      </p:sp>
    </p:spTree>
    <p:extLst>
      <p:ext uri="{BB962C8B-B14F-4D97-AF65-F5344CB8AC3E}">
        <p14:creationId xmlns:p14="http://schemas.microsoft.com/office/powerpoint/2010/main" val="392153386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Topics for the year </a:t>
            </a:r>
            <a:r>
              <a:rPr lang="en-GB" dirty="0" smtClean="0"/>
              <a:t>2020 / 2021</a:t>
            </a:r>
            <a:endParaRPr lang="en-GB" dirty="0"/>
          </a:p>
        </p:txBody>
      </p:sp>
      <p:sp>
        <p:nvSpPr>
          <p:cNvPr id="3" name="Content Placeholder 2"/>
          <p:cNvSpPr>
            <a:spLocks noGrp="1"/>
          </p:cNvSpPr>
          <p:nvPr>
            <p:ph idx="1"/>
          </p:nvPr>
        </p:nvSpPr>
        <p:spPr/>
        <p:txBody>
          <a:bodyPr/>
          <a:lstStyle/>
          <a:p>
            <a:r>
              <a:rPr lang="en-GB" dirty="0" smtClean="0"/>
              <a:t>Autumn Term 1: I am Special</a:t>
            </a:r>
          </a:p>
          <a:p>
            <a:r>
              <a:rPr lang="en-GB" dirty="0" smtClean="0"/>
              <a:t>Autumn Term 2: Cold Places</a:t>
            </a:r>
          </a:p>
          <a:p>
            <a:r>
              <a:rPr lang="en-GB" dirty="0" smtClean="0"/>
              <a:t>Spring Term 1: China</a:t>
            </a:r>
          </a:p>
          <a:p>
            <a:r>
              <a:rPr lang="en-GB" dirty="0" smtClean="0"/>
              <a:t>Spring Term 2: Castles</a:t>
            </a:r>
          </a:p>
          <a:p>
            <a:r>
              <a:rPr lang="en-GB" dirty="0" smtClean="0"/>
              <a:t>Summer Term 1: </a:t>
            </a:r>
            <a:r>
              <a:rPr lang="en-GB" dirty="0" err="1" smtClean="0"/>
              <a:t>Minibeasts</a:t>
            </a:r>
            <a:endParaRPr lang="en-GB" dirty="0" smtClean="0"/>
          </a:p>
          <a:p>
            <a:r>
              <a:rPr lang="en-GB" dirty="0" smtClean="0"/>
              <a:t>Summer Term 2: Food and Farming</a:t>
            </a:r>
            <a:endParaRPr lang="en-GB" dirty="0"/>
          </a:p>
        </p:txBody>
      </p:sp>
    </p:spTree>
    <p:extLst>
      <p:ext uri="{BB962C8B-B14F-4D97-AF65-F5344CB8AC3E}">
        <p14:creationId xmlns:p14="http://schemas.microsoft.com/office/powerpoint/2010/main" val="59702067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homework</a:t>
            </a:r>
            <a:endParaRPr lang="en-GB" dirty="0"/>
          </a:p>
        </p:txBody>
      </p:sp>
      <p:sp>
        <p:nvSpPr>
          <p:cNvPr id="3" name="Content Placeholder 2"/>
          <p:cNvSpPr>
            <a:spLocks noGrp="1"/>
          </p:cNvSpPr>
          <p:nvPr>
            <p:ph idx="1"/>
          </p:nvPr>
        </p:nvSpPr>
        <p:spPr>
          <a:xfrm>
            <a:off x="2231136" y="2638044"/>
            <a:ext cx="7729728" cy="3684379"/>
          </a:xfrm>
        </p:spPr>
        <p:txBody>
          <a:bodyPr>
            <a:normAutofit fontScale="92500" lnSpcReduction="20000"/>
          </a:bodyPr>
          <a:lstStyle/>
          <a:p>
            <a:pPr lvl="0" fontAlgn="base"/>
            <a:r>
              <a:rPr lang="en-GB" dirty="0" smtClean="0"/>
              <a:t>Spellings will be uploaded to Google Classroom each week. The children will do their spelling test every Tuesday. Please encourage them to practise their spellings daily if you can.</a:t>
            </a:r>
            <a:endParaRPr lang="en-GB" dirty="0"/>
          </a:p>
          <a:p>
            <a:pPr lvl="0" fontAlgn="base"/>
            <a:r>
              <a:rPr lang="en-GB" dirty="0"/>
              <a:t>Reading is an integral part of the curriculum and enables the children to access all subjects. PLEASE endeavour to read with your child every </a:t>
            </a:r>
            <a:r>
              <a:rPr lang="en-GB" dirty="0" smtClean="0"/>
              <a:t>weekday. </a:t>
            </a:r>
          </a:p>
          <a:p>
            <a:pPr lvl="0" fontAlgn="base"/>
            <a:r>
              <a:rPr lang="en-GB" dirty="0" smtClean="0"/>
              <a:t>We will be sending your child home with two books: one with lines for writing in and one with squares for Maths tasks. We would usually ask for these books to be handed in but this year we are asking that you take a photo / scan your child’s work and upload it to Google Classroom please.</a:t>
            </a:r>
            <a:endParaRPr lang="en-GB" dirty="0"/>
          </a:p>
          <a:p>
            <a:pPr lvl="0" fontAlgn="base"/>
            <a:r>
              <a:rPr lang="en-GB" dirty="0"/>
              <a:t>Homework will be set on Google Classroom every </a:t>
            </a:r>
            <a:r>
              <a:rPr lang="en-GB" dirty="0" smtClean="0"/>
              <a:t>Friday </a:t>
            </a:r>
            <a:r>
              <a:rPr lang="en-GB" dirty="0"/>
              <a:t>and needs to be completed and uploaded by the following Wednesday. </a:t>
            </a:r>
          </a:p>
          <a:p>
            <a:pPr marL="0" lvl="0" indent="0" fontAlgn="base">
              <a:buNone/>
            </a:pPr>
            <a:r>
              <a:rPr lang="en-GB" dirty="0"/>
              <a:t>Homework consists of:</a:t>
            </a:r>
          </a:p>
          <a:p>
            <a:pPr marL="342900" lvl="0" indent="-342900">
              <a:buAutoNum type="arabicPeriod"/>
            </a:pPr>
            <a:r>
              <a:rPr lang="en-GB" dirty="0" smtClean="0"/>
              <a:t>Spellings</a:t>
            </a:r>
            <a:r>
              <a:rPr lang="en-GB" dirty="0"/>
              <a:t>	</a:t>
            </a:r>
            <a:r>
              <a:rPr lang="en-GB" dirty="0" smtClean="0"/>
              <a:t>2</a:t>
            </a:r>
            <a:r>
              <a:rPr lang="en-GB" dirty="0"/>
              <a:t>. Reading</a:t>
            </a:r>
            <a:r>
              <a:rPr lang="en-GB"/>
              <a:t>	</a:t>
            </a:r>
            <a:r>
              <a:rPr lang="en-GB" smtClean="0"/>
              <a:t>	3</a:t>
            </a:r>
            <a:r>
              <a:rPr lang="en-GB" dirty="0"/>
              <a:t>. One additional task (e.g. Maths</a:t>
            </a:r>
            <a:r>
              <a:rPr lang="en-GB" dirty="0" smtClean="0"/>
              <a:t>)</a:t>
            </a:r>
            <a:endParaRPr lang="en-GB" dirty="0"/>
          </a:p>
          <a:p>
            <a:endParaRPr lang="en-GB" dirty="0"/>
          </a:p>
        </p:txBody>
      </p:sp>
    </p:spTree>
    <p:extLst>
      <p:ext uri="{BB962C8B-B14F-4D97-AF65-F5344CB8AC3E}">
        <p14:creationId xmlns:p14="http://schemas.microsoft.com/office/powerpoint/2010/main" val="266053761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2 </a:t>
            </a:r>
            <a:r>
              <a:rPr lang="en-GB" dirty="0" err="1" smtClean="0"/>
              <a:t>sats</a:t>
            </a:r>
            <a:endParaRPr lang="en-GB" dirty="0"/>
          </a:p>
        </p:txBody>
      </p:sp>
      <p:sp>
        <p:nvSpPr>
          <p:cNvPr id="3" name="Content Placeholder 2"/>
          <p:cNvSpPr>
            <a:spLocks noGrp="1"/>
          </p:cNvSpPr>
          <p:nvPr>
            <p:ph idx="1"/>
          </p:nvPr>
        </p:nvSpPr>
        <p:spPr/>
        <p:txBody>
          <a:bodyPr/>
          <a:lstStyle/>
          <a:p>
            <a:r>
              <a:rPr lang="en-GB" dirty="0" smtClean="0"/>
              <a:t>In normal circumstances, </a:t>
            </a:r>
            <a:r>
              <a:rPr lang="en-GB" dirty="0"/>
              <a:t>a</a:t>
            </a:r>
            <a:r>
              <a:rPr lang="en-GB" dirty="0" smtClean="0"/>
              <a:t>t the end of Key Stage 1, Year 2 pupils are tested in Reading and Maths, whilst their most recent pieces of independent writing are assessed by the class teachers. However, we are awaiting the most up to date guidance.</a:t>
            </a:r>
          </a:p>
          <a:p>
            <a:r>
              <a:rPr lang="en-GB" dirty="0" smtClean="0"/>
              <a:t>The </a:t>
            </a:r>
            <a:r>
              <a:rPr lang="en-GB" dirty="0"/>
              <a:t>children will sit two papers in Reading and two </a:t>
            </a:r>
            <a:r>
              <a:rPr lang="en-GB" dirty="0" smtClean="0"/>
              <a:t>in</a:t>
            </a:r>
            <a:r>
              <a:rPr lang="en-GB" dirty="0"/>
              <a:t> </a:t>
            </a:r>
            <a:r>
              <a:rPr lang="en-GB" dirty="0" smtClean="0"/>
              <a:t>Mathematics</a:t>
            </a:r>
            <a:r>
              <a:rPr lang="en-GB" dirty="0"/>
              <a:t>. </a:t>
            </a:r>
            <a:r>
              <a:rPr lang="en-GB" dirty="0" smtClean="0"/>
              <a:t>These must be done during the month of May.</a:t>
            </a:r>
          </a:p>
          <a:p>
            <a:r>
              <a:rPr lang="en-GB" dirty="0" smtClean="0"/>
              <a:t>Results </a:t>
            </a:r>
            <a:r>
              <a:rPr lang="en-GB" dirty="0"/>
              <a:t>for each subject are published as a scaled score (100 is the expected level) and these will be shared in the individual report.</a:t>
            </a:r>
          </a:p>
          <a:p>
            <a:endParaRPr lang="en-GB" dirty="0"/>
          </a:p>
        </p:txBody>
      </p:sp>
    </p:spTree>
    <p:extLst>
      <p:ext uri="{BB962C8B-B14F-4D97-AF65-F5344CB8AC3E}">
        <p14:creationId xmlns:p14="http://schemas.microsoft.com/office/powerpoint/2010/main" val="19699873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Emotional health and well-being</a:t>
            </a:r>
            <a:endParaRPr lang="en-GB" dirty="0"/>
          </a:p>
        </p:txBody>
      </p:sp>
      <p:sp>
        <p:nvSpPr>
          <p:cNvPr id="3" name="Content Placeholder 2"/>
          <p:cNvSpPr>
            <a:spLocks noGrp="1"/>
          </p:cNvSpPr>
          <p:nvPr>
            <p:ph idx="1"/>
          </p:nvPr>
        </p:nvSpPr>
        <p:spPr>
          <a:xfrm>
            <a:off x="2231136" y="2638044"/>
            <a:ext cx="7729728" cy="3462310"/>
          </a:xfrm>
        </p:spPr>
        <p:txBody>
          <a:bodyPr>
            <a:normAutofit fontScale="85000" lnSpcReduction="20000"/>
          </a:bodyPr>
          <a:lstStyle/>
          <a:p>
            <a:r>
              <a:rPr lang="en-GB" dirty="0"/>
              <a:t>It is widely recognised that taking care of our emotional health and well-being is more important than ever as society comes to terms with the changes that the coronavirus pandemic has </a:t>
            </a:r>
            <a:r>
              <a:rPr lang="en-GB" dirty="0" smtClean="0"/>
              <a:t>imposed. </a:t>
            </a:r>
          </a:p>
          <a:p>
            <a:pPr marL="0" indent="0">
              <a:buNone/>
            </a:pPr>
            <a:r>
              <a:rPr lang="en-GB" dirty="0" smtClean="0"/>
              <a:t>We </a:t>
            </a:r>
            <a:r>
              <a:rPr lang="en-GB" dirty="0"/>
              <a:t>will use the Five Ways to Well-being as the basis for daily activities to foster well-being:</a:t>
            </a:r>
          </a:p>
          <a:p>
            <a:pPr marL="0" lvl="0" indent="0">
              <a:buNone/>
            </a:pPr>
            <a:r>
              <a:rPr lang="en-GB" dirty="0" smtClean="0"/>
              <a:t>1. Connect </a:t>
            </a:r>
            <a:r>
              <a:rPr lang="en-GB" dirty="0"/>
              <a:t>with </a:t>
            </a:r>
            <a:r>
              <a:rPr lang="en-GB" dirty="0" smtClean="0"/>
              <a:t>people </a:t>
            </a:r>
            <a:r>
              <a:rPr lang="en-GB" dirty="0"/>
              <a:t>a</a:t>
            </a:r>
            <a:r>
              <a:rPr lang="en-GB" dirty="0" smtClean="0"/>
              <a:t>round </a:t>
            </a:r>
            <a:r>
              <a:rPr lang="en-GB" dirty="0"/>
              <a:t>y</a:t>
            </a:r>
            <a:r>
              <a:rPr lang="en-GB" dirty="0" smtClean="0"/>
              <a:t>ou</a:t>
            </a:r>
            <a:endParaRPr lang="en-GB" dirty="0"/>
          </a:p>
          <a:p>
            <a:pPr marL="0" lvl="0" indent="0">
              <a:buNone/>
            </a:pPr>
            <a:r>
              <a:rPr lang="en-GB" dirty="0" smtClean="0"/>
              <a:t>2. Be active</a:t>
            </a:r>
            <a:endParaRPr lang="en-GB" dirty="0"/>
          </a:p>
          <a:p>
            <a:pPr marL="0" lvl="0" indent="0">
              <a:buNone/>
            </a:pPr>
            <a:r>
              <a:rPr lang="en-GB" dirty="0" smtClean="0"/>
              <a:t>3. Take </a:t>
            </a:r>
            <a:r>
              <a:rPr lang="en-GB" dirty="0"/>
              <a:t>n</a:t>
            </a:r>
            <a:r>
              <a:rPr lang="en-GB" dirty="0" smtClean="0"/>
              <a:t>otice</a:t>
            </a:r>
            <a:endParaRPr lang="en-GB" dirty="0"/>
          </a:p>
          <a:p>
            <a:pPr marL="0" lvl="0" indent="0">
              <a:buNone/>
            </a:pPr>
            <a:r>
              <a:rPr lang="en-GB" dirty="0" smtClean="0"/>
              <a:t>4. Keep </a:t>
            </a:r>
            <a:r>
              <a:rPr lang="en-GB" dirty="0"/>
              <a:t>l</a:t>
            </a:r>
            <a:r>
              <a:rPr lang="en-GB" dirty="0" smtClean="0"/>
              <a:t>earning </a:t>
            </a:r>
            <a:r>
              <a:rPr lang="en-GB" dirty="0"/>
              <a:t>e</a:t>
            </a:r>
            <a:r>
              <a:rPr lang="en-GB" dirty="0" smtClean="0"/>
              <a:t>very </a:t>
            </a:r>
            <a:r>
              <a:rPr lang="en-GB" dirty="0"/>
              <a:t>d</a:t>
            </a:r>
            <a:r>
              <a:rPr lang="en-GB" dirty="0" smtClean="0"/>
              <a:t>ay</a:t>
            </a:r>
            <a:endParaRPr lang="en-GB" dirty="0"/>
          </a:p>
          <a:p>
            <a:pPr marL="0" lvl="0" indent="0">
              <a:buNone/>
            </a:pPr>
            <a:r>
              <a:rPr lang="en-GB" dirty="0" smtClean="0"/>
              <a:t>5. Acts </a:t>
            </a:r>
            <a:r>
              <a:rPr lang="en-GB" dirty="0"/>
              <a:t>of </a:t>
            </a:r>
            <a:r>
              <a:rPr lang="en-GB" dirty="0" smtClean="0"/>
              <a:t>kindness</a:t>
            </a:r>
            <a:endParaRPr lang="en-GB" dirty="0"/>
          </a:p>
          <a:p>
            <a:r>
              <a:rPr lang="en-GB" dirty="0"/>
              <a:t>Many of these will be incorporated into curriculum lessons but there will also be sessions purely dedicated to well-being. We have already noticed that although children have made an enthusiastic return to school, many are finding it difficult to sustain the regimented life that the current situation demands of them, while others are experiencing anxiety about </a:t>
            </a:r>
            <a:r>
              <a:rPr lang="en-GB" dirty="0" smtClean="0"/>
              <a:t>COVID-19</a:t>
            </a:r>
            <a:r>
              <a:rPr lang="en-GB" dirty="0"/>
              <a:t>. </a:t>
            </a:r>
          </a:p>
        </p:txBody>
      </p:sp>
    </p:spTree>
    <p:extLst>
      <p:ext uri="{BB962C8B-B14F-4D97-AF65-F5344CB8AC3E}">
        <p14:creationId xmlns:p14="http://schemas.microsoft.com/office/powerpoint/2010/main" val="287398881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you help your child?</a:t>
            </a:r>
            <a:endParaRPr lang="en-GB" dirty="0"/>
          </a:p>
        </p:txBody>
      </p:sp>
      <p:sp>
        <p:nvSpPr>
          <p:cNvPr id="3" name="Content Placeholder 2"/>
          <p:cNvSpPr>
            <a:spLocks noGrp="1"/>
          </p:cNvSpPr>
          <p:nvPr>
            <p:ph idx="1"/>
          </p:nvPr>
        </p:nvSpPr>
        <p:spPr/>
        <p:txBody>
          <a:bodyPr>
            <a:normAutofit/>
          </a:bodyPr>
          <a:lstStyle/>
          <a:p>
            <a:pPr marL="0" lvl="0" indent="0" fontAlgn="base">
              <a:buNone/>
            </a:pPr>
            <a:r>
              <a:rPr lang="en-GB" dirty="0" smtClean="0"/>
              <a:t>Read </a:t>
            </a:r>
            <a:r>
              <a:rPr lang="en-GB" dirty="0"/>
              <a:t>with your child each night and encourage them to: </a:t>
            </a:r>
          </a:p>
          <a:p>
            <a:r>
              <a:rPr lang="en-GB" dirty="0" smtClean="0"/>
              <a:t>Sound </a:t>
            </a:r>
            <a:r>
              <a:rPr lang="en-GB" dirty="0"/>
              <a:t>out using their knowledge of Phonics. </a:t>
            </a:r>
          </a:p>
          <a:p>
            <a:r>
              <a:rPr lang="en-GB" dirty="0" smtClean="0"/>
              <a:t>Re-read </a:t>
            </a:r>
            <a:r>
              <a:rPr lang="en-GB" dirty="0"/>
              <a:t>to </a:t>
            </a:r>
            <a:r>
              <a:rPr lang="en-GB" dirty="0" smtClean="0"/>
              <a:t>check that </a:t>
            </a:r>
            <a:r>
              <a:rPr lang="en-GB" dirty="0"/>
              <a:t>it makes </a:t>
            </a:r>
            <a:r>
              <a:rPr lang="en-GB" dirty="0" smtClean="0"/>
              <a:t>sense</a:t>
            </a:r>
            <a:r>
              <a:rPr lang="en-GB" dirty="0"/>
              <a:t> </a:t>
            </a:r>
            <a:r>
              <a:rPr lang="en-GB" dirty="0" smtClean="0"/>
              <a:t>to them.</a:t>
            </a:r>
            <a:endParaRPr lang="en-GB" dirty="0"/>
          </a:p>
          <a:p>
            <a:r>
              <a:rPr lang="en-GB" dirty="0" smtClean="0"/>
              <a:t>Ask them comprehension questions about the characters, the setting and the plot. For example: can they predict what will happen next?</a:t>
            </a:r>
          </a:p>
          <a:p>
            <a:r>
              <a:rPr lang="en-GB" dirty="0" smtClean="0"/>
              <a:t>Support your child to complete their </a:t>
            </a:r>
            <a:r>
              <a:rPr lang="en-GB" dirty="0"/>
              <a:t>homework </a:t>
            </a:r>
            <a:r>
              <a:rPr lang="en-GB" dirty="0" smtClean="0"/>
              <a:t>tasks and practise their spellings on a weekly basis.</a:t>
            </a:r>
            <a:endParaRPr lang="en-GB" dirty="0"/>
          </a:p>
          <a:p>
            <a:pPr marL="0" indent="0">
              <a:buNone/>
            </a:pPr>
            <a:endParaRPr lang="en-GB" dirty="0"/>
          </a:p>
        </p:txBody>
      </p:sp>
    </p:spTree>
    <p:extLst>
      <p:ext uri="{BB962C8B-B14F-4D97-AF65-F5344CB8AC3E}">
        <p14:creationId xmlns:p14="http://schemas.microsoft.com/office/powerpoint/2010/main" val="97888218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you help your child with their maths?</a:t>
            </a:r>
            <a:endParaRPr lang="en-GB" dirty="0"/>
          </a:p>
        </p:txBody>
      </p:sp>
      <p:sp>
        <p:nvSpPr>
          <p:cNvPr id="3" name="Content Placeholder 2"/>
          <p:cNvSpPr>
            <a:spLocks noGrp="1"/>
          </p:cNvSpPr>
          <p:nvPr>
            <p:ph idx="1"/>
          </p:nvPr>
        </p:nvSpPr>
        <p:spPr/>
        <p:txBody>
          <a:bodyPr/>
          <a:lstStyle/>
          <a:p>
            <a:pPr lvl="0" fontAlgn="base"/>
            <a:r>
              <a:rPr lang="en-GB" dirty="0"/>
              <a:t>Practise the recall of number bonds up to 10 and </a:t>
            </a:r>
            <a:r>
              <a:rPr lang="en-GB" dirty="0" smtClean="0"/>
              <a:t>20</a:t>
            </a:r>
          </a:p>
          <a:p>
            <a:pPr marL="0" lvl="0" indent="0" fontAlgn="base">
              <a:buNone/>
            </a:pPr>
            <a:r>
              <a:rPr lang="en-GB" dirty="0" smtClean="0"/>
              <a:t>For example: 	</a:t>
            </a:r>
          </a:p>
          <a:p>
            <a:pPr marL="0" lvl="0" indent="0" fontAlgn="base">
              <a:buNone/>
            </a:pPr>
            <a:r>
              <a:rPr lang="en-GB" dirty="0" smtClean="0"/>
              <a:t>Year 1:	7 + 3 = 10 so 10 – 3 = ?</a:t>
            </a:r>
          </a:p>
          <a:p>
            <a:pPr marL="0" lvl="0" indent="0" fontAlgn="base">
              <a:buNone/>
            </a:pPr>
            <a:r>
              <a:rPr lang="en-GB" dirty="0" smtClean="0"/>
              <a:t>Year 2:	17 + 3 = 20 so 20 – 3 = ?	</a:t>
            </a:r>
            <a:endParaRPr lang="en-GB" dirty="0"/>
          </a:p>
          <a:p>
            <a:pPr lvl="0" fontAlgn="base"/>
            <a:r>
              <a:rPr lang="en-GB" dirty="0" smtClean="0"/>
              <a:t>Practise counting in steps of 2, 5 and 10 (times tables preparation).</a:t>
            </a:r>
          </a:p>
          <a:p>
            <a:pPr lvl="0" fontAlgn="base"/>
            <a:r>
              <a:rPr lang="en-GB" dirty="0" smtClean="0"/>
              <a:t>Year 2: Practice counting in steps of 3 (once your child has mastered the above).</a:t>
            </a:r>
            <a:endParaRPr lang="en-GB" dirty="0"/>
          </a:p>
          <a:p>
            <a:endParaRPr lang="en-GB" dirty="0"/>
          </a:p>
        </p:txBody>
      </p:sp>
    </p:spTree>
    <p:extLst>
      <p:ext uri="{BB962C8B-B14F-4D97-AF65-F5344CB8AC3E}">
        <p14:creationId xmlns:p14="http://schemas.microsoft.com/office/powerpoint/2010/main" val="223680710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General notices</a:t>
            </a:r>
            <a:endParaRPr lang="en-GB" dirty="0"/>
          </a:p>
        </p:txBody>
      </p:sp>
      <p:sp>
        <p:nvSpPr>
          <p:cNvPr id="3" name="Content Placeholder 2"/>
          <p:cNvSpPr>
            <a:spLocks noGrp="1"/>
          </p:cNvSpPr>
          <p:nvPr>
            <p:ph idx="1"/>
          </p:nvPr>
        </p:nvSpPr>
        <p:spPr/>
        <p:txBody>
          <a:bodyPr>
            <a:normAutofit/>
          </a:bodyPr>
          <a:lstStyle/>
          <a:p>
            <a:pPr lvl="0" fontAlgn="base"/>
            <a:r>
              <a:rPr lang="en-GB" dirty="0"/>
              <a:t>Water bottles need to be in school every day.</a:t>
            </a:r>
          </a:p>
          <a:p>
            <a:pPr lvl="0" fontAlgn="base"/>
            <a:r>
              <a:rPr lang="en-GB" dirty="0" smtClean="0"/>
              <a:t>PE kits must be worn on Thursdays and Fridays. Wear your school shoes with your PE kit and leave your trainers in school. </a:t>
            </a:r>
            <a:endParaRPr lang="en-GB" dirty="0"/>
          </a:p>
          <a:p>
            <a:pPr lvl="0" fontAlgn="base"/>
            <a:r>
              <a:rPr lang="en-GB" dirty="0" smtClean="0"/>
              <a:t>Please be prompt for arrival and collection each day due to the timings of other year groups.</a:t>
            </a:r>
          </a:p>
          <a:p>
            <a:pPr lvl="0" fontAlgn="base"/>
            <a:r>
              <a:rPr lang="en-GB" dirty="0" smtClean="0"/>
              <a:t>We are aware that we haven’t been able to get to know you as well as we usually do, but if you have any concerns please e-mail us or leave a message for us on Google Classroom. We will get back to you as soon as possible.</a:t>
            </a:r>
            <a:endParaRPr lang="en-GB" dirty="0"/>
          </a:p>
        </p:txBody>
      </p:sp>
    </p:spTree>
    <p:extLst>
      <p:ext uri="{BB962C8B-B14F-4D97-AF65-F5344CB8AC3E}">
        <p14:creationId xmlns:p14="http://schemas.microsoft.com/office/powerpoint/2010/main" val="303615150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questions?</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62481845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Useful websites</a:t>
            </a:r>
            <a:endParaRPr lang="en-GB" dirty="0"/>
          </a:p>
        </p:txBody>
      </p:sp>
      <p:sp>
        <p:nvSpPr>
          <p:cNvPr id="3" name="Content Placeholder 2"/>
          <p:cNvSpPr>
            <a:spLocks noGrp="1"/>
          </p:cNvSpPr>
          <p:nvPr>
            <p:ph idx="1"/>
          </p:nvPr>
        </p:nvSpPr>
        <p:spPr/>
        <p:txBody>
          <a:bodyPr/>
          <a:lstStyle/>
          <a:p>
            <a:pPr lvl="0" fontAlgn="base"/>
            <a:r>
              <a:rPr lang="en-GB" u="sng" dirty="0"/>
              <a:t>www.educationcity.com </a:t>
            </a:r>
            <a:r>
              <a:rPr lang="en-GB" dirty="0"/>
              <a:t>– children have their own log in</a:t>
            </a:r>
          </a:p>
          <a:p>
            <a:pPr lvl="0" fontAlgn="base"/>
            <a:r>
              <a:rPr lang="en-GB" u="sng" dirty="0"/>
              <a:t>www.phonicsplay.co.uk </a:t>
            </a:r>
            <a:r>
              <a:rPr lang="en-GB" dirty="0"/>
              <a:t>– some free games phase 4 and 5 </a:t>
            </a:r>
          </a:p>
          <a:p>
            <a:pPr lvl="0" fontAlgn="base"/>
            <a:r>
              <a:rPr lang="en-GB" u="sng" dirty="0"/>
              <a:t>www.bbc.co.uk/bitesize/ks1 </a:t>
            </a:r>
            <a:r>
              <a:rPr lang="en-GB" dirty="0"/>
              <a:t>-English, Maths and Science activities</a:t>
            </a:r>
          </a:p>
          <a:p>
            <a:pPr lvl="0" fontAlgn="base"/>
            <a:r>
              <a:rPr lang="en-GB" u="sng" dirty="0"/>
              <a:t>www.ictgames.com </a:t>
            </a:r>
            <a:r>
              <a:rPr lang="en-GB" dirty="0"/>
              <a:t>– free English and Maths games </a:t>
            </a:r>
          </a:p>
        </p:txBody>
      </p:sp>
    </p:spTree>
    <p:extLst>
      <p:ext uri="{BB962C8B-B14F-4D97-AF65-F5344CB8AC3E}">
        <p14:creationId xmlns:p14="http://schemas.microsoft.com/office/powerpoint/2010/main" val="82627157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Parcel">
  <a:themeElements>
    <a:clrScheme name="Parcel">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docProps/app.xml><?xml version="1.0" encoding="utf-8"?>
<Properties xmlns="http://schemas.openxmlformats.org/officeDocument/2006/extended-properties" xmlns:vt="http://schemas.openxmlformats.org/officeDocument/2006/docPropsVTypes">
  <Template>TM10001115[[fn=Parcel]]</Template>
  <TotalTime>84</TotalTime>
  <Words>1522</Words>
  <Application>Microsoft Office PowerPoint</Application>
  <PresentationFormat>Widescreen</PresentationFormat>
  <Paragraphs>143</Paragraphs>
  <Slides>25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25</vt:i4>
      </vt:variant>
    </vt:vector>
  </HeadingPairs>
  <TitlesOfParts>
    <vt:vector size="28" baseType="lpstr">
      <vt:lpstr>Arial</vt:lpstr>
      <vt:lpstr>Gill Sans MT</vt:lpstr>
      <vt:lpstr>Parcel</vt:lpstr>
      <vt:lpstr>Uffington Church of England  Primary School </vt:lpstr>
      <vt:lpstr>Timetable</vt:lpstr>
      <vt:lpstr>English: Writing  </vt:lpstr>
      <vt:lpstr>Handwriting</vt:lpstr>
      <vt:lpstr>Phonics: Year 1</vt:lpstr>
      <vt:lpstr>Phonics: Year 2</vt:lpstr>
      <vt:lpstr>English: Reading</vt:lpstr>
      <vt:lpstr>Reading comprehension</vt:lpstr>
      <vt:lpstr>How do we promote reading in KS1?</vt:lpstr>
      <vt:lpstr>Maths</vt:lpstr>
      <vt:lpstr>Curriculum content for maths</vt:lpstr>
      <vt:lpstr>Curriculum content for maths</vt:lpstr>
      <vt:lpstr>Curriculum content for maths</vt:lpstr>
      <vt:lpstr>Working scientifically</vt:lpstr>
      <vt:lpstr>How the science curriculum content is taught</vt:lpstr>
      <vt:lpstr>Foundation subjects</vt:lpstr>
      <vt:lpstr>Topics for the year 2020 / 2021</vt:lpstr>
      <vt:lpstr>homework</vt:lpstr>
      <vt:lpstr>Year 2 sats</vt:lpstr>
      <vt:lpstr>Emotional health and well-being</vt:lpstr>
      <vt:lpstr>How can you help your child?</vt:lpstr>
      <vt:lpstr>How can you help your child with their maths?</vt:lpstr>
      <vt:lpstr>General notices</vt:lpstr>
      <vt:lpstr>Any questions?</vt:lpstr>
      <vt:lpstr>Useful websites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Uffington Church of England  Primary School</dc:title>
  <dc:creator>Emma Clayton</dc:creator>
  <cp:lastModifiedBy>Helen Simms</cp:lastModifiedBy>
  <cp:revision>41</cp:revision>
  <dcterms:created xsi:type="dcterms:W3CDTF">2019-09-08T10:49:39Z</dcterms:created>
  <dcterms:modified xsi:type="dcterms:W3CDTF">2020-09-17T12:37:13Z</dcterms:modified>
</cp:coreProperties>
</file>